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2" r:id="rId2"/>
    <p:sldId id="283" r:id="rId3"/>
    <p:sldId id="273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5" autoAdjust="0"/>
    <p:restoredTop sz="95175" autoAdjust="0"/>
  </p:normalViewPr>
  <p:slideViewPr>
    <p:cSldViewPr snapToGrid="0" showGuides="1">
      <p:cViewPr varScale="1">
        <p:scale>
          <a:sx n="81" d="100"/>
          <a:sy n="81" d="100"/>
        </p:scale>
        <p:origin x="518" y="67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PBMC!$D$1</c:f>
              <c:strCache>
                <c:ptCount val="1"/>
                <c:pt idx="0">
                  <c:v>IFN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11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51-46C0-BA51-6B58533BA4B9}"/>
              </c:ext>
            </c:extLst>
          </c:dPt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PBMC!$C$2:$C$20</c:f>
              <c:numCache>
                <c:formatCode>General</c:formatCode>
                <c:ptCount val="19"/>
                <c:pt idx="0">
                  <c:v>27.776706145596233</c:v>
                </c:pt>
                <c:pt idx="1">
                  <c:v>26.423569824283259</c:v>
                </c:pt>
                <c:pt idx="2">
                  <c:v>38.567493112947666</c:v>
                </c:pt>
                <c:pt idx="3">
                  <c:v>31.877288221184195</c:v>
                </c:pt>
                <c:pt idx="4">
                  <c:v>23.233456176894723</c:v>
                </c:pt>
                <c:pt idx="5">
                  <c:v>24.670376360297141</c:v>
                </c:pt>
                <c:pt idx="6">
                  <c:v>25.26</c:v>
                </c:pt>
                <c:pt idx="7">
                  <c:v>31.600114909508758</c:v>
                </c:pt>
                <c:pt idx="8">
                  <c:v>26.234567901234566</c:v>
                </c:pt>
                <c:pt idx="9">
                  <c:v>23.671253629592222</c:v>
                </c:pt>
                <c:pt idx="10">
                  <c:v>32.871972318339104</c:v>
                </c:pt>
                <c:pt idx="11">
                  <c:v>29.372397382510414</c:v>
                </c:pt>
                <c:pt idx="12">
                  <c:v>25.864512471655331</c:v>
                </c:pt>
                <c:pt idx="13">
                  <c:v>35.937499999999993</c:v>
                </c:pt>
                <c:pt idx="14">
                  <c:v>22.229061933586404</c:v>
                </c:pt>
                <c:pt idx="15">
                  <c:v>25.95155709342561</c:v>
                </c:pt>
                <c:pt idx="16">
                  <c:v>34.240321402483566</c:v>
                </c:pt>
                <c:pt idx="17">
                  <c:v>24.933720489837143</c:v>
                </c:pt>
                <c:pt idx="18">
                  <c:v>23.530366343462209</c:v>
                </c:pt>
              </c:numCache>
            </c:numRef>
          </c:xVal>
          <c:yVal>
            <c:numRef>
              <c:f>PBMC!$D$2:$D$20</c:f>
              <c:numCache>
                <c:formatCode>General</c:formatCode>
                <c:ptCount val="19"/>
                <c:pt idx="0">
                  <c:v>61.3</c:v>
                </c:pt>
                <c:pt idx="1">
                  <c:v>59.5</c:v>
                </c:pt>
                <c:pt idx="2">
                  <c:v>78.5</c:v>
                </c:pt>
                <c:pt idx="3">
                  <c:v>49.9</c:v>
                </c:pt>
                <c:pt idx="4">
                  <c:v>73.3</c:v>
                </c:pt>
                <c:pt idx="5">
                  <c:v>41.1</c:v>
                </c:pt>
                <c:pt idx="6">
                  <c:v>77.2</c:v>
                </c:pt>
                <c:pt idx="7">
                  <c:v>73.8</c:v>
                </c:pt>
                <c:pt idx="8">
                  <c:v>71.099999999999994</c:v>
                </c:pt>
                <c:pt idx="9">
                  <c:v>61.8</c:v>
                </c:pt>
                <c:pt idx="10">
                  <c:v>49.2</c:v>
                </c:pt>
                <c:pt idx="11">
                  <c:v>70.5</c:v>
                </c:pt>
                <c:pt idx="12">
                  <c:v>39.4</c:v>
                </c:pt>
                <c:pt idx="13">
                  <c:v>52.1</c:v>
                </c:pt>
                <c:pt idx="14">
                  <c:v>52.9</c:v>
                </c:pt>
                <c:pt idx="15">
                  <c:v>86.4</c:v>
                </c:pt>
                <c:pt idx="16">
                  <c:v>64.3</c:v>
                </c:pt>
                <c:pt idx="17">
                  <c:v>40.9</c:v>
                </c:pt>
                <c:pt idx="18">
                  <c:v>40.1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751-46C0-BA51-6B58533BA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423280"/>
        <c:axId val="2059427632"/>
      </c:scatterChart>
      <c:valAx>
        <c:axId val="2059423280"/>
        <c:scaling>
          <c:orientation val="minMax"/>
          <c:min val="2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59427632"/>
        <c:crosses val="autoZero"/>
        <c:crossBetween val="midCat"/>
      </c:valAx>
      <c:valAx>
        <c:axId val="2059427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59423280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Tabelle1!$B$27</c:f>
              <c:strCache>
                <c:ptCount val="1"/>
                <c:pt idx="0">
                  <c:v>PBMC ROS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Tabelle1!$A$28:$A$45</c:f>
              <c:numCache>
                <c:formatCode>0</c:formatCode>
                <c:ptCount val="18"/>
                <c:pt idx="0">
                  <c:v>35.92</c:v>
                </c:pt>
                <c:pt idx="1">
                  <c:v>34.26</c:v>
                </c:pt>
                <c:pt idx="3">
                  <c:v>24.933720489837143</c:v>
                </c:pt>
                <c:pt idx="4">
                  <c:v>23.530366343462209</c:v>
                </c:pt>
                <c:pt idx="6">
                  <c:v>33.648453773433737</c:v>
                </c:pt>
                <c:pt idx="7">
                  <c:v>38.07621484972379</c:v>
                </c:pt>
                <c:pt idx="8">
                  <c:v>32.179930795847753</c:v>
                </c:pt>
                <c:pt idx="9">
                  <c:v>30.555555555555554</c:v>
                </c:pt>
                <c:pt idx="10">
                  <c:v>29.864958448753463</c:v>
                </c:pt>
                <c:pt idx="12">
                  <c:v>28.086419753086417</c:v>
                </c:pt>
                <c:pt idx="13">
                  <c:v>30.884497697961045</c:v>
                </c:pt>
                <c:pt idx="14">
                  <c:v>39.246467817896388</c:v>
                </c:pt>
                <c:pt idx="15">
                  <c:v>27.041644131963228</c:v>
                </c:pt>
                <c:pt idx="16">
                  <c:v>26.729927495071667</c:v>
                </c:pt>
                <c:pt idx="17">
                  <c:v>27.636054421768712</c:v>
                </c:pt>
              </c:numCache>
            </c:numRef>
          </c:xVal>
          <c:yVal>
            <c:numRef>
              <c:f>Tabelle1!$B$28:$B$45</c:f>
              <c:numCache>
                <c:formatCode>General</c:formatCode>
                <c:ptCount val="18"/>
                <c:pt idx="0">
                  <c:v>910</c:v>
                </c:pt>
                <c:pt idx="1">
                  <c:v>1743</c:v>
                </c:pt>
                <c:pt idx="2">
                  <c:v>4410</c:v>
                </c:pt>
                <c:pt idx="3">
                  <c:v>2712</c:v>
                </c:pt>
                <c:pt idx="4">
                  <c:v>3050</c:v>
                </c:pt>
                <c:pt idx="5">
                  <c:v>2787</c:v>
                </c:pt>
                <c:pt idx="6">
                  <c:v>3509</c:v>
                </c:pt>
                <c:pt idx="7">
                  <c:v>1735</c:v>
                </c:pt>
                <c:pt idx="8">
                  <c:v>2348</c:v>
                </c:pt>
                <c:pt idx="9">
                  <c:v>6990</c:v>
                </c:pt>
                <c:pt idx="10">
                  <c:v>7901</c:v>
                </c:pt>
                <c:pt idx="11">
                  <c:v>3362</c:v>
                </c:pt>
                <c:pt idx="12">
                  <c:v>5302</c:v>
                </c:pt>
                <c:pt idx="13">
                  <c:v>3652</c:v>
                </c:pt>
                <c:pt idx="14">
                  <c:v>6183</c:v>
                </c:pt>
                <c:pt idx="15">
                  <c:v>1045</c:v>
                </c:pt>
                <c:pt idx="16">
                  <c:v>2466</c:v>
                </c:pt>
                <c:pt idx="17">
                  <c:v>3238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6DA-4D42-A980-708C41432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421104"/>
        <c:axId val="2059418928"/>
      </c:scatterChart>
      <c:valAx>
        <c:axId val="2059421104"/>
        <c:scaling>
          <c:orientation val="minMax"/>
          <c:max val="40"/>
          <c:min val="20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59418928"/>
        <c:crosses val="autoZero"/>
        <c:crossBetween val="midCat"/>
      </c:valAx>
      <c:valAx>
        <c:axId val="2059418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59421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PBMC!$E$1</c:f>
              <c:strCache>
                <c:ptCount val="1"/>
                <c:pt idx="0">
                  <c:v>TNF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PBMC!$C$2:$C$20</c:f>
              <c:numCache>
                <c:formatCode>General</c:formatCode>
                <c:ptCount val="19"/>
                <c:pt idx="0">
                  <c:v>27.776706145596233</c:v>
                </c:pt>
                <c:pt idx="1">
                  <c:v>26.423569824283259</c:v>
                </c:pt>
                <c:pt idx="2">
                  <c:v>38.567493112947666</c:v>
                </c:pt>
                <c:pt idx="3">
                  <c:v>31.877288221184195</c:v>
                </c:pt>
                <c:pt idx="4">
                  <c:v>23.233456176894723</c:v>
                </c:pt>
                <c:pt idx="5">
                  <c:v>24.670376360297141</c:v>
                </c:pt>
                <c:pt idx="6">
                  <c:v>25.26</c:v>
                </c:pt>
                <c:pt idx="7">
                  <c:v>31.600114909508758</c:v>
                </c:pt>
                <c:pt idx="8">
                  <c:v>26.234567901234566</c:v>
                </c:pt>
                <c:pt idx="9">
                  <c:v>23.671253629592222</c:v>
                </c:pt>
                <c:pt idx="10">
                  <c:v>32.871972318339104</c:v>
                </c:pt>
                <c:pt idx="11">
                  <c:v>29.372397382510414</c:v>
                </c:pt>
                <c:pt idx="12">
                  <c:v>25.864512471655331</c:v>
                </c:pt>
                <c:pt idx="13">
                  <c:v>35.937499999999993</c:v>
                </c:pt>
                <c:pt idx="14">
                  <c:v>22.229061933586404</c:v>
                </c:pt>
                <c:pt idx="15">
                  <c:v>25.95155709342561</c:v>
                </c:pt>
                <c:pt idx="16">
                  <c:v>34.240321402483566</c:v>
                </c:pt>
                <c:pt idx="17">
                  <c:v>24.933720489837143</c:v>
                </c:pt>
                <c:pt idx="18">
                  <c:v>23.530366343462209</c:v>
                </c:pt>
              </c:numCache>
            </c:numRef>
          </c:xVal>
          <c:yVal>
            <c:numRef>
              <c:f>PBMC!$E$2:$E$20</c:f>
              <c:numCache>
                <c:formatCode>General</c:formatCode>
                <c:ptCount val="19"/>
                <c:pt idx="0">
                  <c:v>30.5</c:v>
                </c:pt>
                <c:pt idx="1">
                  <c:v>24.7</c:v>
                </c:pt>
                <c:pt idx="2">
                  <c:v>11.7</c:v>
                </c:pt>
                <c:pt idx="3">
                  <c:v>25.3</c:v>
                </c:pt>
                <c:pt idx="4">
                  <c:v>5.57</c:v>
                </c:pt>
                <c:pt idx="5">
                  <c:v>16.2</c:v>
                </c:pt>
                <c:pt idx="6">
                  <c:v>6.74</c:v>
                </c:pt>
                <c:pt idx="7">
                  <c:v>20</c:v>
                </c:pt>
                <c:pt idx="8">
                  <c:v>61.9</c:v>
                </c:pt>
                <c:pt idx="9">
                  <c:v>6.39</c:v>
                </c:pt>
                <c:pt idx="10">
                  <c:v>1.49</c:v>
                </c:pt>
                <c:pt idx="11">
                  <c:v>7.12</c:v>
                </c:pt>
                <c:pt idx="12">
                  <c:v>4.46</c:v>
                </c:pt>
                <c:pt idx="13">
                  <c:v>38.6</c:v>
                </c:pt>
                <c:pt idx="14">
                  <c:v>39.5</c:v>
                </c:pt>
                <c:pt idx="15">
                  <c:v>21.8</c:v>
                </c:pt>
                <c:pt idx="16">
                  <c:v>21.8</c:v>
                </c:pt>
                <c:pt idx="17">
                  <c:v>18.899999999999999</c:v>
                </c:pt>
                <c:pt idx="18">
                  <c:v>11.2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468-4829-B26A-E93EA86ED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424912"/>
        <c:axId val="2059431440"/>
      </c:scatterChart>
      <c:valAx>
        <c:axId val="2059424912"/>
        <c:scaling>
          <c:orientation val="minMax"/>
          <c:min val="2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59431440"/>
        <c:crosses val="autoZero"/>
        <c:crossBetween val="midCat"/>
      </c:valAx>
      <c:valAx>
        <c:axId val="2059431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59424912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47E9F-4357-428C-B720-B668C66FACC8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53F08-2430-41E4-9891-F91DED5B67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7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53F08-2430-41E4-9891-F91DED5B67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2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7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6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02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4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9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7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6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78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6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0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53B1A-8B64-4662-AE36-952B36AA8C76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9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m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3481"/>
              </p:ext>
            </p:extLst>
          </p:nvPr>
        </p:nvGraphicFramePr>
        <p:xfrm>
          <a:off x="4740621" y="478607"/>
          <a:ext cx="3182771" cy="2142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uppieren 9"/>
          <p:cNvGrpSpPr/>
          <p:nvPr/>
        </p:nvGrpSpPr>
        <p:grpSpPr>
          <a:xfrm>
            <a:off x="476250" y="-38100"/>
            <a:ext cx="4111314" cy="2841047"/>
            <a:chOff x="4886332" y="153024"/>
            <a:chExt cx="4111314" cy="2841047"/>
          </a:xfrm>
        </p:grpSpPr>
        <p:graphicFrame>
          <p:nvGraphicFramePr>
            <p:cNvPr id="9" name="Diagramm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90553953"/>
                </p:ext>
              </p:extLst>
            </p:nvPr>
          </p:nvGraphicFramePr>
          <p:xfrm>
            <a:off x="5070774" y="649053"/>
            <a:ext cx="3244551" cy="21408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Textfeld 4"/>
            <p:cNvSpPr txBox="1"/>
            <p:nvPr/>
          </p:nvSpPr>
          <p:spPr>
            <a:xfrm>
              <a:off x="7864171" y="2747850"/>
              <a:ext cx="11334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BMI</a:t>
              </a:r>
            </a:p>
          </p:txBody>
        </p:sp>
        <p:sp>
          <p:nvSpPr>
            <p:cNvPr id="6" name="Textfeld 5"/>
            <p:cNvSpPr txBox="1"/>
            <p:nvPr/>
          </p:nvSpPr>
          <p:spPr>
            <a:xfrm rot="16200000">
              <a:off x="4145885" y="893471"/>
              <a:ext cx="17271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DHE MFI in PBMCs</a:t>
              </a:r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7184356" y="739582"/>
              <a:ext cx="113096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/>
                <a:t>r</a:t>
              </a:r>
              <a:r>
                <a:rPr lang="en-US" sz="1000" baseline="-25000" dirty="0" err="1"/>
                <a:t>S</a:t>
              </a:r>
              <a:r>
                <a:rPr lang="en-US" sz="1000" dirty="0"/>
                <a:t>=-0.07</a:t>
              </a:r>
            </a:p>
            <a:p>
              <a:r>
                <a:rPr lang="en-US" sz="1000" dirty="0"/>
                <a:t>p=0.79</a:t>
              </a:r>
            </a:p>
            <a:p>
              <a:r>
                <a:rPr lang="en-US" sz="1000" dirty="0"/>
                <a:t>N=15</a:t>
              </a:r>
            </a:p>
          </p:txBody>
        </p:sp>
      </p:grpSp>
      <p:sp>
        <p:nvSpPr>
          <p:cNvPr id="11" name="Textfeld 10"/>
          <p:cNvSpPr txBox="1"/>
          <p:nvPr/>
        </p:nvSpPr>
        <p:spPr>
          <a:xfrm>
            <a:off x="212725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297355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509711" y="2556726"/>
            <a:ext cx="1133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BMI</a:t>
            </a:r>
          </a:p>
        </p:txBody>
      </p:sp>
      <p:sp>
        <p:nvSpPr>
          <p:cNvPr id="16" name="Rechteck 15"/>
          <p:cNvSpPr/>
          <p:nvPr/>
        </p:nvSpPr>
        <p:spPr>
          <a:xfrm rot="16200000">
            <a:off x="3792795" y="1295017"/>
            <a:ext cx="18357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% of IFN</a:t>
            </a:r>
            <a:r>
              <a:rPr lang="el-GR" sz="1000" dirty="0"/>
              <a:t>γ</a:t>
            </a:r>
            <a:r>
              <a:rPr lang="en-US" sz="1000" baseline="30000" dirty="0"/>
              <a:t>+</a:t>
            </a:r>
            <a:r>
              <a:rPr lang="en-US" sz="1000" dirty="0"/>
              <a:t> CD8</a:t>
            </a:r>
            <a:r>
              <a:rPr lang="en-US" sz="1000" baseline="30000" dirty="0"/>
              <a:t>+</a:t>
            </a:r>
            <a:r>
              <a:rPr lang="en-US" sz="1000" dirty="0"/>
              <a:t>T cells in PBMCs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7260549" y="1718040"/>
            <a:ext cx="11309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r</a:t>
            </a:r>
            <a:r>
              <a:rPr lang="en-US" sz="1000" baseline="-25000" dirty="0" err="1"/>
              <a:t>S</a:t>
            </a:r>
            <a:r>
              <a:rPr lang="en-US" sz="1000" dirty="0"/>
              <a:t>=0.20</a:t>
            </a:r>
          </a:p>
          <a:p>
            <a:r>
              <a:rPr lang="en-US" sz="1000" dirty="0"/>
              <a:t>p=0.39</a:t>
            </a:r>
          </a:p>
          <a:p>
            <a:r>
              <a:rPr lang="en-US" sz="1000" dirty="0"/>
              <a:t>N=19</a:t>
            </a:r>
          </a:p>
        </p:txBody>
      </p:sp>
      <p:graphicFrame>
        <p:nvGraphicFramePr>
          <p:cNvPr id="19" name="Diagramm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96593"/>
              </p:ext>
            </p:extLst>
          </p:nvPr>
        </p:nvGraphicFramePr>
        <p:xfrm>
          <a:off x="8381985" y="457929"/>
          <a:ext cx="3142111" cy="2142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echteck 19"/>
          <p:cNvSpPr/>
          <p:nvPr/>
        </p:nvSpPr>
        <p:spPr>
          <a:xfrm rot="16200000">
            <a:off x="7413372" y="1326789"/>
            <a:ext cx="18085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% of TNF</a:t>
            </a:r>
            <a:r>
              <a:rPr lang="en-US" sz="1000" baseline="30000" dirty="0"/>
              <a:t>+</a:t>
            </a:r>
            <a:r>
              <a:rPr lang="en-US" sz="1000" dirty="0"/>
              <a:t> CD8</a:t>
            </a:r>
            <a:r>
              <a:rPr lang="en-US" sz="1000" baseline="30000" dirty="0"/>
              <a:t>+</a:t>
            </a:r>
            <a:r>
              <a:rPr lang="en-US" sz="1000" dirty="0"/>
              <a:t>T cells in PBMCs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7955676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11058525" y="2556725"/>
            <a:ext cx="1133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BMI</a:t>
            </a:r>
          </a:p>
        </p:txBody>
      </p:sp>
      <p:sp>
        <p:nvSpPr>
          <p:cNvPr id="23" name="Textfeld 16">
            <a:extLst>
              <a:ext uri="{FF2B5EF4-FFF2-40B4-BE49-F238E27FC236}">
                <a16:creationId xmlns:a16="http://schemas.microsoft.com/office/drawing/2014/main" id="{204CC168-8E50-43CC-9CF7-1FF21BA4B572}"/>
              </a:ext>
            </a:extLst>
          </p:cNvPr>
          <p:cNvSpPr txBox="1"/>
          <p:nvPr/>
        </p:nvSpPr>
        <p:spPr>
          <a:xfrm>
            <a:off x="10958611" y="558512"/>
            <a:ext cx="11309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r</a:t>
            </a:r>
            <a:r>
              <a:rPr lang="en-US" sz="1000" baseline="-25000" dirty="0" err="1"/>
              <a:t>S</a:t>
            </a:r>
            <a:r>
              <a:rPr lang="en-US" sz="1000" dirty="0"/>
              <a:t>=0.09</a:t>
            </a:r>
          </a:p>
          <a:p>
            <a:r>
              <a:rPr lang="en-US" sz="1000" dirty="0"/>
              <a:t>p=0.86</a:t>
            </a:r>
          </a:p>
          <a:p>
            <a:r>
              <a:rPr lang="en-US" sz="1000" dirty="0"/>
              <a:t>N=19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879FE0A-A8CD-48E5-BEB4-AAD2D57D1EC0}"/>
              </a:ext>
            </a:extLst>
          </p:cNvPr>
          <p:cNvSpPr/>
          <p:nvPr/>
        </p:nvSpPr>
        <p:spPr>
          <a:xfrm>
            <a:off x="157572" y="4208579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/>
              <a:t>Suppl. Fig. 1</a:t>
            </a:r>
            <a:r>
              <a:rPr lang="it-IT" dirty="0"/>
              <a:t>. Production of ROS and </a:t>
            </a:r>
            <a:r>
              <a:rPr lang="it-IT" dirty="0" err="1"/>
              <a:t>proinflammatory</a:t>
            </a:r>
            <a:r>
              <a:rPr lang="it-IT" dirty="0"/>
              <a:t> </a:t>
            </a:r>
            <a:r>
              <a:rPr lang="it-IT" dirty="0" err="1"/>
              <a:t>cytokines</a:t>
            </a:r>
            <a:r>
              <a:rPr lang="it-IT" dirty="0"/>
              <a:t> in </a:t>
            </a:r>
            <a:r>
              <a:rPr lang="it-IT" dirty="0" err="1"/>
              <a:t>PBMCs</a:t>
            </a:r>
            <a:r>
              <a:rPr lang="it-IT" dirty="0"/>
              <a:t>. (A) ROS </a:t>
            </a:r>
            <a:r>
              <a:rPr lang="it-IT" dirty="0" err="1"/>
              <a:t>levels</a:t>
            </a:r>
            <a:r>
              <a:rPr lang="it-IT" dirty="0"/>
              <a:t> (=DHE MFI), </a:t>
            </a:r>
            <a:r>
              <a:rPr lang="it-IT" dirty="0" err="1"/>
              <a:t>percentages</a:t>
            </a:r>
            <a:r>
              <a:rPr lang="it-IT" dirty="0"/>
              <a:t> of IFN</a:t>
            </a:r>
            <a:r>
              <a:rPr lang="en-US" dirty="0"/>
              <a:t>γ</a:t>
            </a:r>
            <a:r>
              <a:rPr lang="it-IT" baseline="30000" dirty="0"/>
              <a:t>+</a:t>
            </a:r>
            <a:r>
              <a:rPr lang="it-IT" dirty="0"/>
              <a:t> (B) and TNF</a:t>
            </a:r>
            <a:r>
              <a:rPr lang="it-IT" baseline="30000" dirty="0"/>
              <a:t>+</a:t>
            </a:r>
            <a:r>
              <a:rPr lang="it-IT" dirty="0"/>
              <a:t> (C) CD8</a:t>
            </a:r>
            <a:r>
              <a:rPr lang="it-IT" baseline="30000" dirty="0"/>
              <a:t>+</a:t>
            </a:r>
            <a:r>
              <a:rPr lang="it-IT" dirty="0"/>
              <a:t> T </a:t>
            </a:r>
            <a:r>
              <a:rPr lang="it-IT" dirty="0" err="1"/>
              <a:t>cells</a:t>
            </a:r>
            <a:r>
              <a:rPr lang="it-IT" dirty="0"/>
              <a:t> in </a:t>
            </a:r>
            <a:r>
              <a:rPr lang="it-IT" dirty="0" err="1"/>
              <a:t>PBMCs</a:t>
            </a:r>
            <a:r>
              <a:rPr lang="it-IT" dirty="0"/>
              <a:t> in </a:t>
            </a:r>
            <a:r>
              <a:rPr lang="it-IT" dirty="0" err="1"/>
              <a:t>relationship</a:t>
            </a:r>
            <a:r>
              <a:rPr lang="it-IT" dirty="0"/>
              <a:t> with BMI are </a:t>
            </a:r>
            <a:r>
              <a:rPr lang="it-IT" dirty="0" err="1"/>
              <a:t>shown</a:t>
            </a:r>
            <a:r>
              <a:rPr lang="it-IT" dirty="0"/>
              <a:t>. </a:t>
            </a:r>
            <a:r>
              <a:rPr lang="en-US" dirty="0"/>
              <a:t>Spearman coefficient (</a:t>
            </a:r>
            <a:r>
              <a:rPr lang="en-US" dirty="0" err="1"/>
              <a:t>r</a:t>
            </a:r>
            <a:r>
              <a:rPr lang="en-US" baseline="-25000" dirty="0" err="1"/>
              <a:t>s</a:t>
            </a:r>
            <a:r>
              <a:rPr lang="en-US" dirty="0"/>
              <a:t>), sample number (N), and p-values are reported in each graph.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45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774740"/>
              </p:ext>
            </p:extLst>
          </p:nvPr>
        </p:nvGraphicFramePr>
        <p:xfrm>
          <a:off x="4160838" y="431284"/>
          <a:ext cx="4300538" cy="267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name="Prism Project" r:id="rId3" imgW="4104000" imgH="2556000" progId="Prism5.Document">
                  <p:embed/>
                </p:oleObj>
              </mc:Choice>
              <mc:Fallback>
                <p:oleObj name="Prism Project" r:id="rId3" imgW="4104000" imgH="2556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60838" y="431284"/>
                        <a:ext cx="4300538" cy="267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179815"/>
              </p:ext>
            </p:extLst>
          </p:nvPr>
        </p:nvGraphicFramePr>
        <p:xfrm>
          <a:off x="157572" y="431284"/>
          <a:ext cx="4300538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Prism Project" r:id="rId5" imgW="4104000" imgH="2520000" progId="Prism5.Document">
                  <p:embed/>
                </p:oleObj>
              </mc:Choice>
              <mc:Fallback>
                <p:oleObj name="Prism Project" r:id="rId5" imgW="4104000" imgH="2520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7572" y="431284"/>
                        <a:ext cx="4300538" cy="264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12725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160838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39C2DCF-40A0-4418-BFCA-DCE07CBD7ADE}"/>
              </a:ext>
            </a:extLst>
          </p:cNvPr>
          <p:cNvSpPr/>
          <p:nvPr/>
        </p:nvSpPr>
        <p:spPr>
          <a:xfrm>
            <a:off x="157572" y="4208579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/>
              <a:t>Suppl. Fig. 2</a:t>
            </a:r>
            <a:r>
              <a:rPr lang="it-IT" dirty="0"/>
              <a:t>.Frequency of T </a:t>
            </a:r>
            <a:r>
              <a:rPr lang="it-IT" dirty="0" err="1"/>
              <a:t>cells</a:t>
            </a:r>
            <a:r>
              <a:rPr lang="it-IT" dirty="0"/>
              <a:t> and B </a:t>
            </a:r>
            <a:r>
              <a:rPr lang="it-IT" dirty="0" err="1"/>
              <a:t>cells</a:t>
            </a:r>
            <a:r>
              <a:rPr lang="it-IT" dirty="0"/>
              <a:t> in the BM of CMV</a:t>
            </a:r>
            <a:r>
              <a:rPr lang="it-IT" baseline="30000" dirty="0"/>
              <a:t>- </a:t>
            </a:r>
            <a:r>
              <a:rPr lang="it-IT" dirty="0"/>
              <a:t>and CMV</a:t>
            </a:r>
            <a:r>
              <a:rPr lang="it-IT" baseline="30000" dirty="0"/>
              <a:t>+</a:t>
            </a:r>
            <a:r>
              <a:rPr lang="it-IT" dirty="0"/>
              <a:t> </a:t>
            </a:r>
            <a:r>
              <a:rPr lang="it-IT" dirty="0" err="1"/>
              <a:t>persons</a:t>
            </a:r>
            <a:r>
              <a:rPr lang="it-IT" dirty="0"/>
              <a:t>. (A) ROS </a:t>
            </a:r>
            <a:r>
              <a:rPr lang="it-IT" dirty="0" err="1"/>
              <a:t>levels</a:t>
            </a:r>
            <a:r>
              <a:rPr lang="it-IT" dirty="0"/>
              <a:t> (=DHE MFI), </a:t>
            </a:r>
            <a:r>
              <a:rPr lang="it-IT" dirty="0" err="1"/>
              <a:t>percentages</a:t>
            </a:r>
            <a:r>
              <a:rPr lang="it-IT" dirty="0"/>
              <a:t> of IFN</a:t>
            </a:r>
            <a:r>
              <a:rPr lang="en-US" dirty="0"/>
              <a:t>γ</a:t>
            </a:r>
            <a:r>
              <a:rPr lang="it-IT" baseline="30000" dirty="0"/>
              <a:t>+</a:t>
            </a:r>
            <a:r>
              <a:rPr lang="it-IT" dirty="0"/>
              <a:t> (B) and TNF</a:t>
            </a:r>
            <a:r>
              <a:rPr lang="it-IT" baseline="30000" dirty="0"/>
              <a:t>+</a:t>
            </a:r>
            <a:r>
              <a:rPr lang="it-IT" dirty="0"/>
              <a:t> (C) CD8</a:t>
            </a:r>
            <a:r>
              <a:rPr lang="it-IT" baseline="30000" dirty="0"/>
              <a:t>+</a:t>
            </a:r>
            <a:r>
              <a:rPr lang="it-IT" dirty="0"/>
              <a:t> T </a:t>
            </a:r>
            <a:r>
              <a:rPr lang="it-IT" dirty="0" err="1"/>
              <a:t>cells</a:t>
            </a:r>
            <a:r>
              <a:rPr lang="it-IT" dirty="0"/>
              <a:t> in </a:t>
            </a:r>
            <a:r>
              <a:rPr lang="it-IT" dirty="0" err="1"/>
              <a:t>PBMCs</a:t>
            </a:r>
            <a:r>
              <a:rPr lang="it-IT" dirty="0"/>
              <a:t> in </a:t>
            </a:r>
            <a:r>
              <a:rPr lang="it-IT" dirty="0" err="1"/>
              <a:t>relationship</a:t>
            </a:r>
            <a:r>
              <a:rPr lang="it-IT" dirty="0"/>
              <a:t> with BMI are </a:t>
            </a:r>
            <a:r>
              <a:rPr lang="it-IT" dirty="0" err="1"/>
              <a:t>shown</a:t>
            </a:r>
            <a:r>
              <a:rPr lang="it-IT" dirty="0"/>
              <a:t>. Data are </a:t>
            </a:r>
            <a:r>
              <a:rPr lang="it-IT" dirty="0" err="1"/>
              <a:t>shown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mean</a:t>
            </a:r>
            <a:r>
              <a:rPr lang="it-IT" dirty="0"/>
              <a:t> ± SEM. </a:t>
            </a:r>
            <a:r>
              <a:rPr lang="en-US" dirty="0"/>
              <a:t>Spearman coefficient (</a:t>
            </a:r>
            <a:r>
              <a:rPr lang="en-US" dirty="0" err="1"/>
              <a:t>r</a:t>
            </a:r>
            <a:r>
              <a:rPr lang="en-US" baseline="-25000" dirty="0" err="1"/>
              <a:t>s</a:t>
            </a:r>
            <a:r>
              <a:rPr lang="en-US" dirty="0"/>
              <a:t>), sample number (N), and p-values are reported in each graph.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752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ieren 23"/>
          <p:cNvGrpSpPr/>
          <p:nvPr/>
        </p:nvGrpSpPr>
        <p:grpSpPr>
          <a:xfrm>
            <a:off x="38850" y="-436452"/>
            <a:ext cx="2512989" cy="2552199"/>
            <a:chOff x="38850" y="-436452"/>
            <a:chExt cx="2512989" cy="2552199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1539" y="318109"/>
              <a:ext cx="1622370" cy="1629813"/>
            </a:xfrm>
            <a:prstGeom prst="rect">
              <a:avLst/>
            </a:prstGeom>
          </p:spPr>
        </p:pic>
        <p:sp>
          <p:nvSpPr>
            <p:cNvPr id="13" name="Textfeld 12"/>
            <p:cNvSpPr txBox="1"/>
            <p:nvPr/>
          </p:nvSpPr>
          <p:spPr>
            <a:xfrm>
              <a:off x="215636" y="318108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71" b="1" dirty="0"/>
                <a:t>PD-1</a:t>
              </a:r>
              <a:r>
                <a:rPr lang="de-DE" sz="771" b="1" baseline="30000" dirty="0"/>
                <a:t>+</a:t>
              </a:r>
              <a:endParaRPr lang="en-US" sz="771" b="1" baseline="30000" dirty="0"/>
            </a:p>
          </p:txBody>
        </p:sp>
        <p:sp>
          <p:nvSpPr>
            <p:cNvPr id="18" name="Textfeld 17"/>
            <p:cNvSpPr txBox="1"/>
            <p:nvPr/>
          </p:nvSpPr>
          <p:spPr>
            <a:xfrm rot="16200000">
              <a:off x="-377784" y="-19818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PD-1</a:t>
              </a: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1507615" y="1904792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FSC-A</a:t>
              </a: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1833909" y="-363030"/>
            <a:ext cx="2513931" cy="2478777"/>
            <a:chOff x="1868295" y="-363029"/>
            <a:chExt cx="2513931" cy="2478777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7351" y="318109"/>
              <a:ext cx="1622370" cy="1629813"/>
            </a:xfrm>
            <a:prstGeom prst="rect">
              <a:avLst/>
            </a:prstGeom>
          </p:spPr>
        </p:pic>
        <p:sp>
          <p:nvSpPr>
            <p:cNvPr id="12" name="Textfeld 11"/>
            <p:cNvSpPr txBox="1"/>
            <p:nvPr/>
          </p:nvSpPr>
          <p:spPr>
            <a:xfrm>
              <a:off x="2054839" y="318108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b="1" dirty="0"/>
                <a:t>IL-7R</a:t>
              </a:r>
              <a:r>
                <a:rPr lang="el-GR" sz="771" b="1" dirty="0"/>
                <a:t>α</a:t>
              </a:r>
              <a:r>
                <a:rPr lang="de-DE" sz="771" b="1" baseline="30000" dirty="0"/>
                <a:t>+</a:t>
              </a:r>
              <a:endParaRPr lang="en-US" sz="771" b="1" baseline="30000" dirty="0"/>
            </a:p>
          </p:txBody>
        </p:sp>
        <p:sp>
          <p:nvSpPr>
            <p:cNvPr id="20" name="Textfeld 19"/>
            <p:cNvSpPr txBox="1"/>
            <p:nvPr/>
          </p:nvSpPr>
          <p:spPr>
            <a:xfrm rot="16200000">
              <a:off x="1451661" y="53605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IL-7R</a:t>
              </a:r>
              <a:r>
                <a:rPr lang="el-GR" sz="771" dirty="0"/>
                <a:t>α</a:t>
              </a:r>
              <a:endParaRPr lang="el-GR" sz="771" baseline="30000" dirty="0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338002" y="1904793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FSC-A</a:t>
              </a:r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3620685" y="-354403"/>
            <a:ext cx="2503944" cy="2470150"/>
            <a:chOff x="3648284" y="-354403"/>
            <a:chExt cx="2503944" cy="2470150"/>
          </a:xfrm>
        </p:grpSpPr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3918" y="318108"/>
              <a:ext cx="1622370" cy="1629814"/>
            </a:xfrm>
            <a:prstGeom prst="rect">
              <a:avLst/>
            </a:prstGeom>
          </p:spPr>
        </p:pic>
        <p:sp>
          <p:nvSpPr>
            <p:cNvPr id="22" name="Textfeld 21"/>
            <p:cNvSpPr txBox="1"/>
            <p:nvPr/>
          </p:nvSpPr>
          <p:spPr>
            <a:xfrm rot="16200000">
              <a:off x="3231650" y="62231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KLRG-1</a:t>
              </a: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5108004" y="1904792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FSC-A</a:t>
              </a:r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5407461" y="-369287"/>
            <a:ext cx="2521778" cy="2485034"/>
            <a:chOff x="5512500" y="-369287"/>
            <a:chExt cx="2521778" cy="2485034"/>
          </a:xfrm>
        </p:grpSpPr>
        <p:grpSp>
          <p:nvGrpSpPr>
            <p:cNvPr id="10" name="Gruppieren 9"/>
            <p:cNvGrpSpPr/>
            <p:nvPr/>
          </p:nvGrpSpPr>
          <p:grpSpPr>
            <a:xfrm>
              <a:off x="5680109" y="319828"/>
              <a:ext cx="2354169" cy="1664876"/>
              <a:chOff x="3907142" y="318110"/>
              <a:chExt cx="2354169" cy="1664876"/>
            </a:xfrm>
          </p:grpSpPr>
          <p:pic>
            <p:nvPicPr>
              <p:cNvPr id="6" name="Grafik 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07142" y="318111"/>
                <a:ext cx="1622370" cy="1629812"/>
              </a:xfrm>
              <a:prstGeom prst="rect">
                <a:avLst/>
              </a:prstGeom>
            </p:spPr>
          </p:pic>
          <p:sp>
            <p:nvSpPr>
              <p:cNvPr id="8" name="Textfeld 7"/>
              <p:cNvSpPr txBox="1"/>
              <p:nvPr/>
            </p:nvSpPr>
            <p:spPr>
              <a:xfrm>
                <a:off x="3907142" y="318110"/>
                <a:ext cx="1044224" cy="210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1" b="1" dirty="0"/>
                  <a:t>MPEC</a:t>
                </a:r>
              </a:p>
            </p:txBody>
          </p:sp>
          <p:sp>
            <p:nvSpPr>
              <p:cNvPr id="9" name="Textfeld 8"/>
              <p:cNvSpPr txBox="1"/>
              <p:nvPr/>
            </p:nvSpPr>
            <p:spPr>
              <a:xfrm>
                <a:off x="5217087" y="1772031"/>
                <a:ext cx="1044224" cy="210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1" b="1" dirty="0"/>
                  <a:t>SLEC</a:t>
                </a:r>
              </a:p>
            </p:txBody>
          </p:sp>
        </p:grpSp>
        <p:sp>
          <p:nvSpPr>
            <p:cNvPr id="27" name="Textfeld 26"/>
            <p:cNvSpPr txBox="1"/>
            <p:nvPr/>
          </p:nvSpPr>
          <p:spPr>
            <a:xfrm rot="16200000">
              <a:off x="5095866" y="47347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IL-7R</a:t>
              </a:r>
              <a:r>
                <a:rPr lang="el-GR" sz="771" dirty="0"/>
                <a:t>α</a:t>
              </a:r>
              <a:endParaRPr lang="el-GR" sz="771" baseline="30000" dirty="0"/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6935982" y="1904792"/>
              <a:ext cx="1044224" cy="210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1" dirty="0"/>
                <a:t>KLRG-1</a:t>
              </a:r>
            </a:p>
          </p:txBody>
        </p:sp>
      </p:grpSp>
      <p:sp>
        <p:nvSpPr>
          <p:cNvPr id="30" name="Textfeld 29"/>
          <p:cNvSpPr txBox="1"/>
          <p:nvPr/>
        </p:nvSpPr>
        <p:spPr>
          <a:xfrm>
            <a:off x="3965373" y="292228"/>
            <a:ext cx="1044224" cy="21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71" b="1" dirty="0"/>
              <a:t>KLRG-1</a:t>
            </a:r>
            <a:r>
              <a:rPr lang="de-DE" sz="771" b="1" baseline="30000" dirty="0"/>
              <a:t>+</a:t>
            </a:r>
            <a:endParaRPr lang="en-US" sz="771" b="1" baseline="30000" dirty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6C75FF5C-4ABB-485D-B691-2C160298637E}"/>
              </a:ext>
            </a:extLst>
          </p:cNvPr>
          <p:cNvSpPr/>
          <p:nvPr/>
        </p:nvSpPr>
        <p:spPr>
          <a:xfrm>
            <a:off x="144328" y="4646433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/>
              <a:t>Suppl. Fig. 3</a:t>
            </a:r>
            <a:r>
              <a:rPr lang="it-IT" dirty="0"/>
              <a:t>. </a:t>
            </a:r>
            <a:r>
              <a:rPr lang="it-IT" dirty="0" err="1"/>
              <a:t>Gating</a:t>
            </a:r>
            <a:r>
              <a:rPr lang="it-IT" dirty="0"/>
              <a:t> strategy for PD-1, IL-7R</a:t>
            </a:r>
            <a:r>
              <a:rPr lang="el-GR" dirty="0"/>
              <a:t>α</a:t>
            </a:r>
            <a:r>
              <a:rPr lang="it-IT" dirty="0"/>
              <a:t>, KLRG-1 and the </a:t>
            </a:r>
            <a:r>
              <a:rPr lang="it-IT" dirty="0" err="1"/>
              <a:t>combination</a:t>
            </a:r>
            <a:r>
              <a:rPr lang="it-IT" dirty="0"/>
              <a:t> IL-7R</a:t>
            </a:r>
            <a:r>
              <a:rPr lang="el-GR" dirty="0"/>
              <a:t>α</a:t>
            </a:r>
            <a:r>
              <a:rPr lang="it-IT" dirty="0"/>
              <a:t>/KLRG-1 </a:t>
            </a:r>
            <a:r>
              <a:rPr lang="it-IT" dirty="0" err="1"/>
              <a:t>defining</a:t>
            </a:r>
            <a:r>
              <a:rPr lang="it-IT" dirty="0"/>
              <a:t> IL-7R</a:t>
            </a:r>
            <a:r>
              <a:rPr lang="el-GR" dirty="0"/>
              <a:t>α</a:t>
            </a:r>
            <a:r>
              <a:rPr lang="it-IT" baseline="30000" dirty="0"/>
              <a:t>+</a:t>
            </a:r>
            <a:r>
              <a:rPr lang="it-IT" dirty="0"/>
              <a:t>KLRG-1</a:t>
            </a:r>
            <a:r>
              <a:rPr lang="it-IT" baseline="30000" dirty="0"/>
              <a:t>- </a:t>
            </a:r>
            <a:r>
              <a:rPr lang="it-IT" dirty="0"/>
              <a:t>MPEC and SLEC. PD-1, IL-7R</a:t>
            </a:r>
            <a:r>
              <a:rPr lang="el-GR" dirty="0"/>
              <a:t>α</a:t>
            </a:r>
            <a:r>
              <a:rPr lang="it-IT" dirty="0"/>
              <a:t> and KLRG-1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gated</a:t>
            </a:r>
            <a:r>
              <a:rPr lang="it-IT" dirty="0"/>
              <a:t> </a:t>
            </a:r>
            <a:r>
              <a:rPr lang="it-IT" dirty="0" err="1"/>
              <a:t>within</a:t>
            </a:r>
            <a:r>
              <a:rPr lang="it-IT" dirty="0"/>
              <a:t> </a:t>
            </a:r>
            <a:r>
              <a:rPr lang="it-IT" dirty="0" err="1"/>
              <a:t>either</a:t>
            </a:r>
            <a:r>
              <a:rPr lang="it-IT" dirty="0"/>
              <a:t> CD8</a:t>
            </a:r>
            <a:r>
              <a:rPr lang="it-IT" baseline="30000" dirty="0"/>
              <a:t>+</a:t>
            </a:r>
            <a:r>
              <a:rPr lang="it-IT" dirty="0"/>
              <a:t> or CD4</a:t>
            </a:r>
            <a:r>
              <a:rPr lang="it-IT" baseline="30000" dirty="0"/>
              <a:t>+</a:t>
            </a:r>
            <a:r>
              <a:rPr lang="it-IT" dirty="0"/>
              <a:t> T </a:t>
            </a:r>
            <a:r>
              <a:rPr lang="it-IT" dirty="0" err="1"/>
              <a:t>cells</a:t>
            </a:r>
            <a:r>
              <a:rPr lang="it-IT" dirty="0"/>
              <a:t>, and MPEC and SLEC </a:t>
            </a:r>
            <a:r>
              <a:rPr lang="it-IT" dirty="0" err="1"/>
              <a:t>within</a:t>
            </a:r>
            <a:r>
              <a:rPr lang="it-IT" dirty="0"/>
              <a:t> CD8</a:t>
            </a:r>
            <a:r>
              <a:rPr lang="it-IT" baseline="30000" dirty="0"/>
              <a:t>+</a:t>
            </a:r>
            <a:r>
              <a:rPr lang="it-IT" dirty="0"/>
              <a:t> T </a:t>
            </a:r>
            <a:r>
              <a:rPr lang="it-IT" dirty="0" err="1"/>
              <a:t>cells</a:t>
            </a:r>
            <a:r>
              <a:rPr lang="it-IT" dirty="0"/>
              <a:t>,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shown</a:t>
            </a:r>
            <a:r>
              <a:rPr lang="it-IT" dirty="0"/>
              <a:t> in Figure 3.</a:t>
            </a:r>
          </a:p>
        </p:txBody>
      </p:sp>
    </p:spTree>
    <p:extLst>
      <p:ext uri="{BB962C8B-B14F-4D97-AF65-F5344CB8AC3E}">
        <p14:creationId xmlns:p14="http://schemas.microsoft.com/office/powerpoint/2010/main" val="1863841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299</Words>
  <Application>Microsoft Office PowerPoint</Application>
  <PresentationFormat>Widescreen</PresentationFormat>
  <Paragraphs>37</Paragraphs>
  <Slides>3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Prism Project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Luca Pangrazzi</dc:creator>
  <cp:lastModifiedBy>Luca Pangrazzi</cp:lastModifiedBy>
  <cp:revision>120</cp:revision>
  <cp:lastPrinted>2019-10-04T11:54:20Z</cp:lastPrinted>
  <dcterms:created xsi:type="dcterms:W3CDTF">2019-09-11T06:58:41Z</dcterms:created>
  <dcterms:modified xsi:type="dcterms:W3CDTF">2019-12-17T11:36:09Z</dcterms:modified>
</cp:coreProperties>
</file>